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2" r:id="rId6"/>
    <p:sldId id="264" r:id="rId7"/>
    <p:sldId id="265" r:id="rId8"/>
    <p:sldId id="266" r:id="rId9"/>
    <p:sldId id="267" r:id="rId10"/>
    <p:sldId id="263" r:id="rId11"/>
    <p:sldId id="261" r:id="rId12"/>
  </p:sldIdLst>
  <p:sldSz cx="12192000" cy="6858000"/>
  <p:notesSz cx="6858000" cy="9144000"/>
  <p:embeddedFontLst>
    <p:embeddedFont>
      <p:font typeface="Calibri Light" panose="020F0302020204030204" pitchFamily="34" charset="0"/>
      <p:regular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3647" autoAdjust="0"/>
  </p:normalViewPr>
  <p:slideViewPr>
    <p:cSldViewPr snapToGrid="0">
      <p:cViewPr varScale="1">
        <p:scale>
          <a:sx n="72" d="100"/>
          <a:sy n="72" d="100"/>
        </p:scale>
        <p:origin x="20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40F157-BEB9-4767-A4FD-945D7E8AA301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9E7A7-64A8-42BC-AF26-30A3DE2D6E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72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igenface#cite_note-3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Covariance_matrix" TargetMode="External"/><Relationship Id="rId4" Type="http://schemas.openxmlformats.org/officeDocument/2006/relationships/hyperlink" Target="https://en.wikipedia.org/wiki/Eigenvectors" TargetMode="External"/></Relationships>
</file>

<file path=ppt/notesSlides/_rels/notes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Covariance_matrix" TargetMode="External"/><Relationship Id="rId3" Type="http://schemas.openxmlformats.org/officeDocument/2006/relationships/hyperlink" Target="https://en.wikipedia.org/wiki/Pixel" TargetMode="External"/><Relationship Id="rId7" Type="http://schemas.openxmlformats.org/officeDocument/2006/relationships/hyperlink" Target="https://en.wikipedia.org/wiki/Eigenvectors_and_eigenvalue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Mean" TargetMode="External"/><Relationship Id="rId5" Type="http://schemas.openxmlformats.org/officeDocument/2006/relationships/hyperlink" Target="https://en.wikipedia.org/wiki/Matrix_(mathematics)" TargetMode="External"/><Relationship Id="rId4" Type="http://schemas.openxmlformats.org/officeDocument/2006/relationships/hyperlink" Target="https://en.wikipedia.org/wiki/Concatenation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Welcome to the demonstration of my mini project designed for the AINT – 513 module  of Visual perception and autonomy</a:t>
            </a:r>
          </a:p>
          <a:p>
            <a:endParaRPr lang="en-GB" dirty="0"/>
          </a:p>
          <a:p>
            <a:r>
              <a:rPr lang="en-GB" dirty="0"/>
              <a:t>For the project I have crated a face detection system using Haar cascades.</a:t>
            </a:r>
          </a:p>
          <a:p>
            <a:endParaRPr lang="en-GB" dirty="0"/>
          </a:p>
          <a:p>
            <a:r>
              <a:rPr lang="en-GB" dirty="0"/>
              <a:t>And face recognition systems using </a:t>
            </a:r>
          </a:p>
          <a:p>
            <a:endParaRPr lang="en-GB" dirty="0"/>
          </a:p>
          <a:p>
            <a:r>
              <a:rPr lang="en-GB" dirty="0"/>
              <a:t>in hopes of analysing the robustness of each algorithm.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82527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152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will first demonstrate the face detection and face recognition systems, </a:t>
            </a:r>
          </a:p>
          <a:p>
            <a:endParaRPr lang="en-GB" dirty="0"/>
          </a:p>
          <a:p>
            <a:r>
              <a:rPr lang="en-GB" dirty="0"/>
              <a:t>Next the applications to capture face images for the data set, the trainer and the application I wrote to correct the tilt of the head.</a:t>
            </a:r>
          </a:p>
          <a:p>
            <a:endParaRPr lang="en-GB" dirty="0"/>
          </a:p>
          <a:p>
            <a:r>
              <a:rPr lang="en-GB" dirty="0"/>
              <a:t>Then I will show you the applications I wrote to automate the tests on the algorithms.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Next , the four technologies used in this project. </a:t>
            </a:r>
          </a:p>
          <a:p>
            <a:endParaRPr lang="en-GB" dirty="0"/>
          </a:p>
          <a:p>
            <a:r>
              <a:rPr lang="en-GB" dirty="0"/>
              <a:t>And finalise it with </a:t>
            </a:r>
            <a:r>
              <a:rPr lang="en-GB"/>
              <a:t>a conclusion.</a:t>
            </a:r>
            <a:endParaRPr lang="en-GB" dirty="0"/>
          </a:p>
          <a:p>
            <a:endParaRPr lang="en-GB" dirty="0"/>
          </a:p>
          <a:p>
            <a:r>
              <a:rPr lang="en-GB" dirty="0"/>
              <a:t>I will add time markers below for anyone who wants to go between sections.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348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en-GB" sz="1200" dirty="0"/>
              <a:t>A </a:t>
            </a:r>
            <a:r>
              <a:rPr lang="en-GB" sz="1200" dirty="0" err="1"/>
              <a:t>Haar</a:t>
            </a:r>
            <a:r>
              <a:rPr lang="en-GB" sz="1200" dirty="0"/>
              <a:t> wavelet is a mathematical fiction that creates a square wave.</a:t>
            </a:r>
          </a:p>
          <a:p>
            <a:pPr marL="0" indent="0">
              <a:buFont typeface="+mj-lt"/>
              <a:buNone/>
            </a:pPr>
            <a:r>
              <a:rPr lang="en-GB" sz="1200" dirty="0"/>
              <a:t>Unlike other waves, this wave has a beginning and an end.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sz="1200" dirty="0"/>
              <a:t>Because of this it can be used to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box shaped patterns to recognise signals with sudden transformations such as features.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give this signal a thickness on the Z axis. Colour the area with 1 black and -1 with white and view it from above, you will see an image such as shown.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create more patterns such as these.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endParaRPr lang="en-GB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9348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r>
              <a:rPr lang="en-GB" sz="1200" dirty="0"/>
              <a:t>How to check for a match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 dirty="0"/>
              <a:t>Select a scale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 dirty="0"/>
              <a:t>Apply the </a:t>
            </a:r>
            <a:r>
              <a:rPr lang="en-GB" sz="1600" dirty="0" err="1"/>
              <a:t>haar</a:t>
            </a:r>
            <a:r>
              <a:rPr lang="en-GB" sz="1600" dirty="0"/>
              <a:t>- like feature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 dirty="0"/>
              <a:t>Average the portions, is the difference more than the threshold?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 dirty="0"/>
              <a:t>Yes = match	No = not a match</a:t>
            </a:r>
          </a:p>
          <a:p>
            <a:pPr marL="0" indent="0">
              <a:buFont typeface="+mj-lt"/>
              <a:buNone/>
            </a:pPr>
            <a:endParaRPr lang="en-GB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4802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endParaRPr lang="en-GB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614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section I will explain how PCA and Eigen face work in face recognition.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r>
              <a:rPr lang="en-GB" sz="1200" dirty="0"/>
              <a:t>In 1987 two scientist named </a:t>
            </a:r>
            <a:r>
              <a:rPr lang="en-GB" sz="1200" dirty="0" err="1"/>
              <a:t>Sirovich</a:t>
            </a:r>
            <a:r>
              <a:rPr lang="en-GB" sz="1200" dirty="0"/>
              <a:t> and Kirby explained that PCA could be used </a:t>
            </a:r>
            <a:r>
              <a:rPr lang="en-GB" sz="1200"/>
              <a:t>extract features </a:t>
            </a:r>
            <a:r>
              <a:rPr lang="en-GB" sz="1200" dirty="0"/>
              <a:t>from a set of face images.</a:t>
            </a:r>
          </a:p>
          <a:p>
            <a:pPr marL="0" indent="0">
              <a:buFont typeface="+mj-lt"/>
              <a:buNone/>
            </a:pPr>
            <a:endParaRPr lang="en-GB" sz="1200" dirty="0"/>
          </a:p>
          <a:p>
            <a:pPr marL="0" indent="0">
              <a:buFont typeface="+mj-lt"/>
              <a:buNone/>
            </a:pPr>
            <a:r>
              <a:rPr lang="en-GB" sz="1200" dirty="0"/>
              <a:t>These basis images, known as </a:t>
            </a:r>
            <a:r>
              <a:rPr lang="en-GB" sz="1200" dirty="0" err="1"/>
              <a:t>Eigenpictures</a:t>
            </a:r>
            <a:r>
              <a:rPr lang="en-GB" sz="1200" dirty="0"/>
              <a:t>, could be linearly combined to reconstruct images in the original training set. </a:t>
            </a:r>
          </a:p>
          <a:p>
            <a:pPr marL="0" indent="0">
              <a:buFont typeface="+mj-lt"/>
              <a:buNone/>
            </a:pPr>
            <a:endParaRPr lang="en-GB" sz="1200" dirty="0"/>
          </a:p>
          <a:p>
            <a:pPr marL="0" indent="0">
              <a:buFont typeface="+mj-lt"/>
              <a:buNone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1991 M. Turk and A. Pentland expanded these results and presented the Eigenface method of face recognition.</a:t>
            </a:r>
            <a:r>
              <a:rPr lang="en-GB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[3]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they showed a way of calculating the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Eigenvectors"/>
              </a:rPr>
              <a:t>eigenvectors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a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Covariance matrix"/>
              </a:rPr>
              <a:t>covariance matrix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such a way as to make it possible for computers at that time to perform eigen-decomposition on a large number of face images. </a:t>
            </a:r>
          </a:p>
          <a:p>
            <a:pPr marL="0" indent="0">
              <a:buFont typeface="+mj-lt"/>
              <a:buNone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Face images usually occupy a high-dimensional space and conventional principal component analysis was intractable on such data sets.</a:t>
            </a:r>
          </a:p>
          <a:p>
            <a:pPr marL="0" indent="0">
              <a:buFont typeface="+mj-lt"/>
              <a:buNone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Turk and Pentland's paper demonstrated ways to extract the eigenvectors based on matrices sized by the number of images rather than the number of pixels</a:t>
            </a:r>
          </a:p>
          <a:p>
            <a:pPr marL="0" indent="0">
              <a:buFont typeface="+mj-lt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r>
              <a:rPr lang="en-GB" sz="1200" dirty="0"/>
              <a:t> This technique is also used for </a:t>
            </a:r>
          </a:p>
          <a:p>
            <a:pPr marL="0" indent="0">
              <a:buFont typeface="+mj-lt"/>
              <a:buNone/>
            </a:pPr>
            <a:r>
              <a:rPr lang="en-GB" sz="1200" dirty="0"/>
              <a:t>	handwriting analysis, </a:t>
            </a:r>
          </a:p>
          <a:p>
            <a:pPr marL="0" indent="0">
              <a:buFont typeface="+mj-lt"/>
              <a:buNone/>
            </a:pPr>
            <a:r>
              <a:rPr lang="en-GB" sz="1200" dirty="0"/>
              <a:t>	lip reading, </a:t>
            </a:r>
          </a:p>
          <a:p>
            <a:pPr marL="0" indent="0">
              <a:buFont typeface="+mj-lt"/>
              <a:buNone/>
            </a:pPr>
            <a:r>
              <a:rPr lang="en-GB" sz="1200" dirty="0"/>
              <a:t>	voice recognition, </a:t>
            </a:r>
          </a:p>
          <a:p>
            <a:pPr marL="0" indent="0">
              <a:buFont typeface="+mj-lt"/>
              <a:buNone/>
            </a:pPr>
            <a:r>
              <a:rPr lang="en-GB" sz="1200" dirty="0"/>
              <a:t>	sign language/hand gestures interpretation </a:t>
            </a:r>
          </a:p>
          <a:p>
            <a:pPr marL="0" indent="0">
              <a:buFont typeface="+mj-lt"/>
              <a:buNone/>
            </a:pPr>
            <a:r>
              <a:rPr lang="en-GB" sz="1200" dirty="0"/>
              <a:t>	and medical imaging analysis. </a:t>
            </a:r>
          </a:p>
          <a:p>
            <a:pPr marL="0" indent="0">
              <a:buFont typeface="+mj-lt"/>
              <a:buNone/>
            </a:pPr>
            <a:r>
              <a:rPr lang="en-GB" sz="1200" dirty="0"/>
              <a:t>Therefore, some do not use the term eigenface, but prefer to use '</a:t>
            </a:r>
            <a:r>
              <a:rPr lang="en-GB" sz="1200" dirty="0" err="1"/>
              <a:t>eigenimage</a:t>
            </a:r>
            <a:r>
              <a:rPr lang="en-GB" sz="1200" dirty="0"/>
              <a:t>'.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706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Prepare a training set of face images.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must be normalized to have the eyes and mouths aligned across all images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hey must also be all resampled to a common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Pixel"/>
              </a:rPr>
              <a:t>pixel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resolution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Each image is treated as one vector, simply by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Concatenation"/>
              </a:rPr>
              <a:t>concatenating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the rows of pixels in the original image, resulting in a single column with 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n^2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elements.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this implementation, it is assumed that all images of the training set are stored in a single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Matrix (mathematics)"/>
              </a:rPr>
              <a:t>matrix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where each column of the matrix is an image.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Subtract the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Mean"/>
              </a:rPr>
              <a:t>mean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average image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has to be calculated and then subtracted from each original image in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column is a representation of the amount of difference to the average of the dataset faces.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Calculate the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Eigenvectors and eigenvalues"/>
              </a:rPr>
              <a:t>eigenvectors and eigenvalues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the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Covariance matrix"/>
              </a:rPr>
              <a:t>covariance matrix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using Principle component analysis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eigenvector has the same dimensionality (number of components) as the original images, and thus can itself be seen as an image.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eigenvectors of this covariance matrix are therefore called eigenfaces.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 are the directions in which the images differ from the mean image.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Usually this will be a computationally expensive step (if at all possible), but the practical applicability of eigenfaces stems from the possibility to compute the eigenvectors of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efficiently, without ever computing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explicitly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eigenfaces can now be used to represent both existing and new faces: we can project a new (mean-subtracted) image on the eigenfaces and thereby record how that new face differs from the mean face.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41354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image shows classification of data using PCA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Notice that projection of the data onto the first principle component provides good separation between the two sample groups. This is evidently not true for the second principle component.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that principle component analysis is 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 supervised learning algorithm which means it has no idea what data it is mapping.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6109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PCA seeks to capture the maximum total variation between individual sample points,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LDA seeks to capture the maximum divergence between groups, which requires the minimization of the variation among sample points within the same group.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Often, as in the example data used on this page, the direction of maximum variability between all the points does not correspond to the direction of maximum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separability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among the groups.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Performing PCA and projecting onto the first principle component (PC1) does not yield the same results as performing LDA and projecting onto the first linear discriminant (LD1).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seen below, projection onto PC1 yields a homogeneous mix of the data points from the different sample groups.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D9E7A7-64A8-42BC-AF26-30A3DE2D6E0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5768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3428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17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5838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2031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7935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859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372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688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16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682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684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70B758-E266-4DA6-A993-2ACCBA35F319}" type="datetimeFigureOut">
              <a:rPr lang="en-GB" smtClean="0"/>
              <a:t>18/04/2017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61932F-71AE-465E-AE93-B34AA9FF40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083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3615" y="1551963"/>
            <a:ext cx="11604770" cy="1261714"/>
          </a:xfrm>
        </p:spPr>
        <p:txBody>
          <a:bodyPr>
            <a:normAutofit fontScale="90000"/>
          </a:bodyPr>
          <a:lstStyle/>
          <a:p>
            <a:r>
              <a:rPr lang="en-GB" sz="4800" b="1" dirty="0">
                <a:solidFill>
                  <a:schemeClr val="accent1">
                    <a:lumMod val="50000"/>
                  </a:schemeClr>
                </a:solidFill>
              </a:rPr>
              <a:t>Face Detection and Face Recognition</a:t>
            </a:r>
            <a:br>
              <a:rPr lang="en-GB" sz="4800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GB" sz="1800" b="1" dirty="0">
                <a:solidFill>
                  <a:schemeClr val="accent1">
                    <a:lumMod val="50000"/>
                  </a:schemeClr>
                </a:solidFill>
              </a:rPr>
              <a:t>through</a:t>
            </a:r>
            <a:br>
              <a:rPr lang="en-GB" sz="2700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GB" sz="2700" b="1" dirty="0" err="1">
                <a:solidFill>
                  <a:schemeClr val="accent1">
                    <a:lumMod val="50000"/>
                  </a:schemeClr>
                </a:solidFill>
              </a:rPr>
              <a:t>Haar</a:t>
            </a:r>
            <a:r>
              <a:rPr lang="en-GB" sz="2700" b="1" dirty="0">
                <a:solidFill>
                  <a:schemeClr val="accent1">
                    <a:lumMod val="50000"/>
                  </a:schemeClr>
                </a:solidFill>
              </a:rPr>
              <a:t> Cascades,  Eigen Face,  Fisher Face  and  Local Binary Pattern Histograms</a:t>
            </a:r>
            <a:endParaRPr lang="en-GB" sz="4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AINT 513 – Visual Perception and Autonomy</a:t>
            </a:r>
          </a:p>
          <a:p>
            <a:r>
              <a:rPr lang="en-GB" dirty="0"/>
              <a:t>MSc Robotics</a:t>
            </a:r>
          </a:p>
          <a:p>
            <a:endParaRPr lang="en-GB" dirty="0"/>
          </a:p>
          <a:p>
            <a:r>
              <a:rPr lang="en-GB" dirty="0" err="1"/>
              <a:t>Lahiru</a:t>
            </a:r>
            <a:r>
              <a:rPr lang="en-GB" dirty="0"/>
              <a:t> Dinalankara</a:t>
            </a:r>
          </a:p>
        </p:txBody>
      </p:sp>
    </p:spTree>
    <p:extLst>
      <p:ext uri="{BB962C8B-B14F-4D97-AF65-F5344CB8AC3E}">
        <p14:creationId xmlns:p14="http://schemas.microsoft.com/office/powerpoint/2010/main" val="4006842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0688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31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400" dirty="0"/>
              <a:t>Demonstration of the different vision systems designed for  face detection and face recognition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/>
              <a:t>Applications for capturing the images for training, training the recognisers and the tilt correction.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/>
              <a:t>Applications for performing automated tests on the algorithms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/>
              <a:t>Brief explanation about the four technologies used in the project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/>
              <a:t>Summary and conclusion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8472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2" y="46343"/>
            <a:ext cx="10515600" cy="800945"/>
          </a:xfrm>
          <a:noFill/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18246"/>
            <a:ext cx="12192000" cy="33975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AINT 513 - Visual Perception and Autonomy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GB" sz="1200" b="1" dirty="0" err="1"/>
              <a:t>Lahiru</a:t>
            </a:r>
            <a:r>
              <a:rPr lang="en-GB" sz="1200" b="1" dirty="0"/>
              <a:t> Dinalankara</a:t>
            </a:r>
          </a:p>
        </p:txBody>
      </p:sp>
    </p:spTree>
    <p:extLst>
      <p:ext uri="{BB962C8B-B14F-4D97-AF65-F5344CB8AC3E}">
        <p14:creationId xmlns:p14="http://schemas.microsoft.com/office/powerpoint/2010/main" val="3284634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568953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000" dirty="0"/>
              <a:t>A </a:t>
            </a:r>
            <a:r>
              <a:rPr lang="en-GB" sz="2000" dirty="0" err="1"/>
              <a:t>Haar</a:t>
            </a:r>
            <a:r>
              <a:rPr lang="en-GB" sz="2000" dirty="0"/>
              <a:t> wavelet is a mathematical fiction that produces square shaped waves. </a:t>
            </a:r>
          </a:p>
          <a:p>
            <a:pPr marL="514350" indent="-514350">
              <a:buFont typeface="+mj-lt"/>
              <a:buAutoNum type="arabicPeriod"/>
            </a:pPr>
            <a:endParaRPr lang="en-GB" sz="2000" dirty="0"/>
          </a:p>
          <a:p>
            <a:pPr marL="514350" indent="-514350">
              <a:buFont typeface="+mj-lt"/>
              <a:buAutoNum type="arabicPeriod"/>
            </a:pPr>
            <a:r>
              <a:rPr lang="en-GB" sz="2000" dirty="0"/>
              <a:t>When a signal is viewed from above.  </a:t>
            </a:r>
          </a:p>
          <a:p>
            <a:pPr marL="514350" indent="-514350">
              <a:buFont typeface="+mj-lt"/>
              <a:buAutoNum type="arabicPeriod"/>
            </a:pPr>
            <a:endParaRPr lang="en-GB" sz="2000" dirty="0"/>
          </a:p>
          <a:p>
            <a:pPr marL="514350" indent="-514350">
              <a:buFont typeface="+mj-lt"/>
              <a:buAutoNum type="arabicPeriod"/>
            </a:pPr>
            <a:endParaRPr lang="en-GB" sz="2000" dirty="0"/>
          </a:p>
          <a:p>
            <a:pPr marL="514350" indent="-514350">
              <a:buFont typeface="+mj-lt"/>
              <a:buAutoNum type="arabicPeriod"/>
            </a:pPr>
            <a:r>
              <a:rPr lang="en-GB" sz="2000" dirty="0"/>
              <a:t>Many more patterns such as these.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8472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2" y="46343"/>
            <a:ext cx="10515600" cy="800945"/>
          </a:xfrm>
          <a:noFill/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Face Detection - </a:t>
            </a:r>
            <a:r>
              <a:rPr lang="en-GB" b="1" dirty="0" err="1">
                <a:solidFill>
                  <a:schemeClr val="bg1"/>
                </a:solidFill>
              </a:rPr>
              <a:t>Haar</a:t>
            </a:r>
            <a:r>
              <a:rPr lang="en-GB" b="1" dirty="0">
                <a:solidFill>
                  <a:schemeClr val="bg1"/>
                </a:solidFill>
              </a:rPr>
              <a:t> Cascades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18246"/>
            <a:ext cx="12192000" cy="33975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AINT 513 - Visual Perception and Autonomy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GB" sz="1200" b="1" dirty="0" err="1"/>
              <a:t>Lahiru</a:t>
            </a:r>
            <a:r>
              <a:rPr lang="en-GB" sz="1200" b="1" dirty="0"/>
              <a:t> Dinalankara</a:t>
            </a: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8901748" y="961707"/>
            <a:ext cx="2303780" cy="172783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9472472" y="2834313"/>
            <a:ext cx="1020288" cy="565636"/>
            <a:chOff x="9543494" y="3435658"/>
            <a:chExt cx="1020288" cy="565636"/>
          </a:xfrm>
        </p:grpSpPr>
        <p:sp>
          <p:nvSpPr>
            <p:cNvPr id="7" name="Rectangle 6"/>
            <p:cNvSpPr/>
            <p:nvPr/>
          </p:nvSpPr>
          <p:spPr>
            <a:xfrm>
              <a:off x="9543494" y="3435658"/>
              <a:ext cx="510144" cy="56563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053638" y="3435658"/>
              <a:ext cx="510144" cy="5656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1" name="Picture 10"/>
          <p:cNvPicPr/>
          <p:nvPr/>
        </p:nvPicPr>
        <p:blipFill>
          <a:blip r:embed="rId4"/>
          <a:stretch>
            <a:fillRect/>
          </a:stretch>
        </p:blipFill>
        <p:spPr>
          <a:xfrm>
            <a:off x="8990525" y="3741232"/>
            <a:ext cx="2303780" cy="229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51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568953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400" dirty="0"/>
              <a:t>To analyse an image: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800" dirty="0"/>
              <a:t>Select a scale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800" dirty="0"/>
              <a:t>Apply the </a:t>
            </a:r>
            <a:r>
              <a:rPr lang="en-GB" sz="1800" dirty="0" err="1"/>
              <a:t>haar</a:t>
            </a:r>
            <a:r>
              <a:rPr lang="en-GB" sz="1800" dirty="0"/>
              <a:t>- like feature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800" dirty="0"/>
              <a:t>Average the portions, is the difference more than the threshold?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800" dirty="0"/>
              <a:t>Yes = match	No = not a match</a:t>
            </a:r>
          </a:p>
          <a:p>
            <a:pPr marL="971550" lvl="1" indent="-514350">
              <a:buFont typeface="+mj-lt"/>
              <a:buAutoNum type="arabicPeriod"/>
            </a:pPr>
            <a:endParaRPr lang="en-GB" sz="1800" dirty="0"/>
          </a:p>
          <a:p>
            <a:pPr marL="971550" lvl="1" indent="-514350">
              <a:buFont typeface="+mj-lt"/>
              <a:buAutoNum type="arabicPeriod"/>
            </a:pPr>
            <a:r>
              <a:rPr lang="en-GB" sz="1800" dirty="0"/>
              <a:t>Increment until the whole image is checked.</a:t>
            </a:r>
          </a:p>
          <a:p>
            <a:pPr marL="457200" lvl="1" indent="0">
              <a:buNone/>
            </a:pPr>
            <a:endParaRPr lang="en-GB" sz="1800" dirty="0"/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A single future is not enough since it would find many matches.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To resolve this issue a cascade of Haar like features  used.</a:t>
            </a:r>
          </a:p>
          <a:p>
            <a:pPr marL="0" indent="0">
              <a:buNone/>
            </a:pPr>
            <a:endParaRPr lang="en-GB" sz="2000" dirty="0"/>
          </a:p>
          <a:p>
            <a:pPr marL="514350" indent="-514350">
              <a:buFont typeface="+mj-lt"/>
              <a:buAutoNum type="arabicPeriod"/>
            </a:pPr>
            <a:endParaRPr lang="en-GB" sz="2000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192000" cy="8472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2" y="46343"/>
            <a:ext cx="10515600" cy="800945"/>
          </a:xfrm>
          <a:noFill/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Face Detection - </a:t>
            </a:r>
            <a:r>
              <a:rPr lang="en-GB" b="1" dirty="0" err="1">
                <a:solidFill>
                  <a:schemeClr val="bg1"/>
                </a:solidFill>
              </a:rPr>
              <a:t>Haar</a:t>
            </a:r>
            <a:r>
              <a:rPr lang="en-GB" b="1" dirty="0">
                <a:solidFill>
                  <a:schemeClr val="bg1"/>
                </a:solidFill>
              </a:rPr>
              <a:t> Cascades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18246"/>
            <a:ext cx="12192000" cy="33975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AINT 513 - Visual Perception and Autonomy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GB" sz="1200" b="1" dirty="0" err="1"/>
              <a:t>Lahiru</a:t>
            </a:r>
            <a:r>
              <a:rPr lang="en-GB" sz="1200" b="1" dirty="0"/>
              <a:t> Dinalankara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70194" t="45016" r="27622" b="37119"/>
          <a:stretch/>
        </p:blipFill>
        <p:spPr>
          <a:xfrm>
            <a:off x="8660356" y="1188571"/>
            <a:ext cx="1628863" cy="3746377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8660356" y="1188571"/>
            <a:ext cx="905524" cy="696390"/>
            <a:chOff x="6729272" y="1706159"/>
            <a:chExt cx="905524" cy="696390"/>
          </a:xfrm>
        </p:grpSpPr>
        <p:sp>
          <p:nvSpPr>
            <p:cNvPr id="14" name="Rectangle 13"/>
            <p:cNvSpPr/>
            <p:nvPr/>
          </p:nvSpPr>
          <p:spPr>
            <a:xfrm>
              <a:off x="6729273" y="1706159"/>
              <a:ext cx="905523" cy="35510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729272" y="2047442"/>
              <a:ext cx="905523" cy="35510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26816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3 -0.00185 L 0.07851 0.00186 L -0.00717 0.07732 L 0.08841 0.07524 L -0.00612 0.11204 L 0.08294 0.11598 " pathEditMode="relative" ptsTypes="AAAAAA">
                                      <p:cBhvr>
                                        <p:cTn id="6" dur="10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8472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2" y="46343"/>
            <a:ext cx="10515600" cy="800945"/>
          </a:xfrm>
          <a:noFill/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Face Detection - </a:t>
            </a:r>
            <a:r>
              <a:rPr lang="en-GB" b="1" dirty="0" err="1">
                <a:solidFill>
                  <a:schemeClr val="bg1"/>
                </a:solidFill>
              </a:rPr>
              <a:t>Haar</a:t>
            </a:r>
            <a:r>
              <a:rPr lang="en-GB" b="1" dirty="0">
                <a:solidFill>
                  <a:schemeClr val="bg1"/>
                </a:solidFill>
              </a:rPr>
              <a:t> Cascades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18246"/>
            <a:ext cx="12192000" cy="33975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AINT 513 - Visual Perception and Autonomy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GB" sz="1200" b="1" dirty="0" err="1"/>
              <a:t>Lahiru</a:t>
            </a:r>
            <a:r>
              <a:rPr lang="en-GB" sz="1200" b="1" dirty="0"/>
              <a:t> Dinalankara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35294" y="1095656"/>
            <a:ext cx="4921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Haar Cascade Visualization – By Adam Harvey</a:t>
            </a:r>
          </a:p>
        </p:txBody>
      </p:sp>
      <p:pic>
        <p:nvPicPr>
          <p:cNvPr id="9" name="Haar Cascade Visualization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5102" end="172182.3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62742" y="1695400"/>
            <a:ext cx="4585252" cy="4366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588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8472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2" y="46343"/>
            <a:ext cx="10515600" cy="800945"/>
          </a:xfrm>
          <a:noFill/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Face Recognition - Eigen-face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18246"/>
            <a:ext cx="12192000" cy="33975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AINT 513 - Visual Perception and Autonomy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GB" sz="1200" b="1" dirty="0" err="1"/>
              <a:t>Lahiru</a:t>
            </a:r>
            <a:r>
              <a:rPr lang="en-GB" sz="1200" b="1" dirty="0"/>
              <a:t> Dinalankara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4313" y="1245704"/>
            <a:ext cx="955481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The Eigenface provide low-dimensional features of face images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Sirovich</a:t>
            </a:r>
            <a:r>
              <a:rPr lang="en-GB" sz="2400" dirty="0"/>
              <a:t> and Kirby introduced principal component analysis for collecting features.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M. Turk and A. Pentland expanded these results and presented the Eigenface method of face recognition in 1991.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It is also used in may other areas.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9092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8472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2" y="46343"/>
            <a:ext cx="10515600" cy="800945"/>
          </a:xfrm>
          <a:noFill/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Face Recognition - Eigen-face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18246"/>
            <a:ext cx="12192000" cy="33975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AINT 513 - Visual Perception and Autonomy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GB" sz="1200" b="1" dirty="0" err="1"/>
              <a:t>Lahiru</a:t>
            </a:r>
            <a:r>
              <a:rPr lang="en-GB" sz="1200" b="1" dirty="0"/>
              <a:t> Dinalankara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4313" y="1245704"/>
            <a:ext cx="95548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14" y="1033669"/>
            <a:ext cx="8292384" cy="48613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21149" y="4293704"/>
            <a:ext cx="318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884777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8472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2" y="46343"/>
            <a:ext cx="10515600" cy="800945"/>
          </a:xfrm>
          <a:noFill/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Face Recognition – Fisher face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18246"/>
            <a:ext cx="12192000" cy="33975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AINT 513 - Visual Perception and Autonomy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GB" sz="1200" b="1" dirty="0" err="1"/>
              <a:t>Lahiru</a:t>
            </a:r>
            <a:r>
              <a:rPr lang="en-GB" sz="1200" b="1" dirty="0"/>
              <a:t> Dinalankara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4313" y="1245704"/>
            <a:ext cx="6930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26" name="Picture 2" descr="http://compbio.pbworks.com/f/PC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682" y="1564611"/>
            <a:ext cx="4062412" cy="4144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compbio.pbworks.com/f/PCA%20project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956" y="1564611"/>
            <a:ext cx="4053336" cy="475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738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8472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692" y="46343"/>
            <a:ext cx="10515600" cy="800945"/>
          </a:xfrm>
          <a:noFill/>
        </p:spPr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Face Recognition – Fisher face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518246"/>
            <a:ext cx="12192000" cy="33975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AINT 513 - Visual Perception and Autonomy                                                                                                                                                                                                                          </a:t>
            </a:r>
            <a:r>
              <a:rPr lang="en-GB" sz="1200" b="1" dirty="0" err="1"/>
              <a:t>Lahiru</a:t>
            </a:r>
            <a:r>
              <a:rPr lang="en-GB" sz="1200" b="1" dirty="0"/>
              <a:t> Dinalankara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4313" y="1245704"/>
            <a:ext cx="69308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050" name="Picture 2" descr="http://compbio.pbworks.com/f/1209009206/LD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27" y="1479655"/>
            <a:ext cx="4595812" cy="4038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compbio.pbworks.com/f/1209002877/LDA%20vs%20PC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937" y="2843352"/>
            <a:ext cx="4365153" cy="1538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757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840</Words>
  <Application>Microsoft Office PowerPoint</Application>
  <PresentationFormat>Widescreen</PresentationFormat>
  <Paragraphs>138</Paragraphs>
  <Slides>11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 Light</vt:lpstr>
      <vt:lpstr>Calibri</vt:lpstr>
      <vt:lpstr>Office Theme</vt:lpstr>
      <vt:lpstr>Face Detection and Face Recognition through Haar Cascades,  Eigen Face,  Fisher Face  and  Local Binary Pattern Histograms</vt:lpstr>
      <vt:lpstr>Introduction</vt:lpstr>
      <vt:lpstr>Face Detection - Haar Cascades</vt:lpstr>
      <vt:lpstr>Face Detection - Haar Cascades</vt:lpstr>
      <vt:lpstr>Face Detection - Haar Cascades</vt:lpstr>
      <vt:lpstr>Face Recognition - Eigen-face</vt:lpstr>
      <vt:lpstr>Face Recognition - Eigen-face</vt:lpstr>
      <vt:lpstr>Face Recognition – Fisher face</vt:lpstr>
      <vt:lpstr>Face Recognition – Fisher face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Detection and Face Recognition</dc:title>
  <dc:creator>(pg) Dinalankara Dinalankara</dc:creator>
  <cp:lastModifiedBy>(pg) Dinalankara Dinalankara</cp:lastModifiedBy>
  <cp:revision>39</cp:revision>
  <dcterms:created xsi:type="dcterms:W3CDTF">2017-04-16T15:27:14Z</dcterms:created>
  <dcterms:modified xsi:type="dcterms:W3CDTF">2017-04-18T13:18:13Z</dcterms:modified>
</cp:coreProperties>
</file>

<file path=docProps/thumbnail.jpeg>
</file>